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g3cB8d4nu6sQTTj0UjmHf4JG5F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F519F1-2480-F403-1CF7-1FB31B1F6ABC}" v="2" dt="2025-10-06T15:53:11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raya Salazar" userId="S::soraya.salazar@kibernumacademy.com::fdf00a5c-f577-43dc-8064-9968cad83607" providerId="AD" clId="Web-{B0F519F1-2480-F403-1CF7-1FB31B1F6ABC}"/>
    <pc:docChg chg="modSld">
      <pc:chgData name="Soraya Salazar" userId="S::soraya.salazar@kibernumacademy.com::fdf00a5c-f577-43dc-8064-9968cad83607" providerId="AD" clId="Web-{B0F519F1-2480-F403-1CF7-1FB31B1F6ABC}" dt="2025-10-06T15:53:11.728" v="0" actId="20577"/>
      <pc:docMkLst>
        <pc:docMk/>
      </pc:docMkLst>
      <pc:sldChg chg="modSp">
        <pc:chgData name="Soraya Salazar" userId="S::soraya.salazar@kibernumacademy.com::fdf00a5c-f577-43dc-8064-9968cad83607" providerId="AD" clId="Web-{B0F519F1-2480-F403-1CF7-1FB31B1F6ABC}" dt="2025-10-06T15:53:11.728" v="0" actId="20577"/>
        <pc:sldMkLst>
          <pc:docMk/>
          <pc:sldMk cId="0" sldId="256"/>
        </pc:sldMkLst>
        <pc:spChg chg="mod">
          <ac:chgData name="Soraya Salazar" userId="S::soraya.salazar@kibernumacademy.com::fdf00a5c-f577-43dc-8064-9968cad83607" providerId="AD" clId="Web-{B0F519F1-2480-F403-1CF7-1FB31B1F6ABC}" dt="2025-10-06T15:53:11.728" v="0" actId="20577"/>
          <ac:spMkLst>
            <pc:docMk/>
            <pc:sldMk cId="0" sldId="256"/>
            <ac:spMk id="9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2" name="Google Shape;1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 descr="Un conjunto de letras negras en un fondo blanco&#10;&#10;Descripción generada automáticamente con confianza m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03776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3906982" y="3257006"/>
            <a:ext cx="7102763" cy="2047637"/>
          </a:xfrm>
          <a:prstGeom prst="roundRect">
            <a:avLst>
              <a:gd name="adj" fmla="val 7874"/>
            </a:avLst>
          </a:prstGeom>
          <a:solidFill>
            <a:schemeClr val="dk1">
              <a:alpha val="75294"/>
            </a:schemeClr>
          </a:solidFill>
          <a:ln>
            <a:noFill/>
          </a:ln>
        </p:spPr>
        <p:txBody>
          <a:bodyPr spcFirstLastPara="1" wrap="square" lIns="91425" tIns="45700" rIns="540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4616387" y="3123426"/>
            <a:ext cx="6310231" cy="198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Presentación de la sesión</a:t>
            </a:r>
            <a:endParaRPr sz="3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4627797" y="2820884"/>
            <a:ext cx="61655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Obtención y Preparación de Datos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838200" y="22535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2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Recapitulación</a:t>
            </a:r>
            <a:r>
              <a:rPr lang="en-US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32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Reflexión</a:t>
            </a:r>
            <a:r>
              <a:rPr lang="en-US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br>
              <a:rPr lang="en-US" sz="3200" dirty="0">
                <a:solidFill>
                  <a:srgbClr val="7F7F7F"/>
                </a:solidFill>
                <a:latin typeface="Arial"/>
                <a:cs typeface="Arial"/>
              </a:rPr>
            </a:br>
            <a:br>
              <a:rPr lang="en-US" dirty="0">
                <a:sym typeface="Arial"/>
              </a:rPr>
            </a:br>
            <a:r>
              <a:rPr lang="en-US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“Lo que </a:t>
            </a:r>
            <a:r>
              <a:rPr lang="en-US" sz="32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hemos</a:t>
            </a:r>
            <a:r>
              <a:rPr lang="en-US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aprendido</a:t>
            </a:r>
            <a:r>
              <a:rPr lang="en-US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hoy”</a:t>
            </a:r>
            <a:endParaRPr sz="32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"/>
          <p:cNvSpPr/>
          <p:nvPr/>
        </p:nvSpPr>
        <p:spPr>
          <a:xfrm>
            <a:off x="4138384" y="1954130"/>
            <a:ext cx="8472500" cy="2382886"/>
          </a:xfrm>
          <a:prstGeom prst="roundRect">
            <a:avLst>
              <a:gd name="adj" fmla="val 2971"/>
            </a:avLst>
          </a:prstGeom>
          <a:gradFill>
            <a:gsLst>
              <a:gs pos="0">
                <a:srgbClr val="547D28"/>
              </a:gs>
              <a:gs pos="50000">
                <a:srgbClr val="7AB539"/>
              </a:gs>
              <a:gs pos="100000">
                <a:srgbClr val="92D94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9"/>
          <p:cNvSpPr txBox="1"/>
          <p:nvPr/>
        </p:nvSpPr>
        <p:spPr>
          <a:xfrm>
            <a:off x="653183" y="475023"/>
            <a:ext cx="10782300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¡</a:t>
            </a:r>
            <a:r>
              <a:rPr lang="en-US" sz="3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Consejos para el éxito!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9"/>
          <p:cNvSpPr txBox="1"/>
          <p:nvPr/>
        </p:nvSpPr>
        <p:spPr>
          <a:xfrm>
            <a:off x="4596567" y="2196555"/>
            <a:ext cx="7041235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Practica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practica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practica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sientas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frustrado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sientas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que no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sirves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2000" dirty="0" err="1">
                <a:solidFill>
                  <a:schemeClr val="lt1"/>
                </a:solidFill>
              </a:rPr>
              <a:t>esto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la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partida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siempre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cuesta un poco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más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Siéntete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parte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 la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comunidad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comparte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9"/>
          <p:cNvSpPr/>
          <p:nvPr/>
        </p:nvSpPr>
        <p:spPr>
          <a:xfrm>
            <a:off x="807866" y="1604297"/>
            <a:ext cx="2929631" cy="4130678"/>
          </a:xfrm>
          <a:prstGeom prst="roundRect">
            <a:avLst>
              <a:gd name="adj" fmla="val 2971"/>
            </a:avLst>
          </a:prstGeom>
          <a:solidFill>
            <a:schemeClr val="lt1"/>
          </a:solidFill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9" descr="Arnold Schwarzenegger: The Celebrity Apprentice Host - NBC.co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730" y="1771219"/>
            <a:ext cx="2694618" cy="2748708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88" name="Google Shape;188;p9"/>
          <p:cNvSpPr/>
          <p:nvPr/>
        </p:nvSpPr>
        <p:spPr>
          <a:xfrm>
            <a:off x="807866" y="4611829"/>
            <a:ext cx="2929631" cy="1215048"/>
          </a:xfrm>
          <a:prstGeom prst="roundRect">
            <a:avLst>
              <a:gd name="adj" fmla="val 2971"/>
            </a:avLst>
          </a:prstGeom>
          <a:gradFill>
            <a:gsLst>
              <a:gs pos="0">
                <a:srgbClr val="547D28"/>
              </a:gs>
              <a:gs pos="50000">
                <a:srgbClr val="7AB539"/>
              </a:gs>
              <a:gs pos="100000">
                <a:srgbClr val="92D946"/>
              </a:gs>
            </a:gsLst>
            <a:lin ang="2700000" scaled="0"/>
          </a:gradFill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9"/>
          <p:cNvSpPr txBox="1"/>
          <p:nvPr/>
        </p:nvSpPr>
        <p:spPr>
          <a:xfrm>
            <a:off x="890685" y="4611829"/>
            <a:ext cx="2748708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“Tu FUTURO se decide por lo que haces HOY, no MAÑANA”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/>
          <p:nvPr/>
        </p:nvSpPr>
        <p:spPr>
          <a:xfrm>
            <a:off x="-585178" y="3057041"/>
            <a:ext cx="8112813" cy="1045333"/>
          </a:xfrm>
          <a:prstGeom prst="roundRect">
            <a:avLst>
              <a:gd name="adj" fmla="val 9640"/>
            </a:avLst>
          </a:prstGeom>
          <a:gradFill>
            <a:gsLst>
              <a:gs pos="0">
                <a:srgbClr val="58751F"/>
              </a:gs>
              <a:gs pos="50000">
                <a:srgbClr val="81AB2C"/>
              </a:gs>
              <a:gs pos="100000">
                <a:srgbClr val="9BCC3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8C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0"/>
          <p:cNvSpPr txBox="1"/>
          <p:nvPr/>
        </p:nvSpPr>
        <p:spPr>
          <a:xfrm>
            <a:off x="2768633" y="2835053"/>
            <a:ext cx="4446644" cy="1489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Dudas y consultas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"/>
          <p:cNvSpPr txBox="1"/>
          <p:nvPr/>
        </p:nvSpPr>
        <p:spPr>
          <a:xfrm>
            <a:off x="704850" y="2786424"/>
            <a:ext cx="10782300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Fin de la Sesión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838200" y="17124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Repaso</a:t>
            </a:r>
            <a:r>
              <a:rPr lang="en-US" sz="3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3600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Activación</a:t>
            </a:r>
            <a:r>
              <a:rPr lang="en-US" sz="3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3600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Conceptos</a:t>
            </a:r>
            <a:r>
              <a:rPr lang="en-US" sz="3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: “</a:t>
            </a:r>
            <a:r>
              <a:rPr lang="en-US" sz="3600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Preparándonos</a:t>
            </a:r>
            <a:r>
              <a:rPr lang="en-US" sz="3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US" sz="3600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avanzar</a:t>
            </a:r>
            <a:r>
              <a:rPr lang="en-US" sz="3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3600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/>
          <p:nvPr/>
        </p:nvSpPr>
        <p:spPr>
          <a:xfrm>
            <a:off x="757382" y="3400281"/>
            <a:ext cx="7774334" cy="2123064"/>
          </a:xfrm>
          <a:prstGeom prst="roundRect">
            <a:avLst>
              <a:gd name="adj" fmla="val 4466"/>
            </a:avLst>
          </a:prstGeom>
          <a:gradFill>
            <a:gsLst>
              <a:gs pos="0">
                <a:srgbClr val="547D28"/>
              </a:gs>
              <a:gs pos="50000">
                <a:srgbClr val="7AB539"/>
              </a:gs>
              <a:gs pos="100000">
                <a:srgbClr val="92D94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836935" y="3582009"/>
            <a:ext cx="7161756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just"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n-US" sz="20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Recuperar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desde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distintas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fuentes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utilizando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librerías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utilitarias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Python para </a:t>
            </a:r>
            <a:r>
              <a:rPr lang="en-US" sz="20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posterior </a:t>
            </a:r>
            <a:r>
              <a:rPr lang="en-US" sz="20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utilización</a:t>
            </a: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s-ES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 algn="just">
              <a:buClr>
                <a:schemeClr val="lt1"/>
              </a:buClr>
              <a:buSzPts val="1800"/>
              <a:buAutoNum type="arabicPeriod"/>
            </a:pPr>
            <a:endParaRPr lang="en-US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Aplicar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técnicas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limpieza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preparación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utilizando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librerías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Python para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depuración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s-ES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757382" y="1391415"/>
            <a:ext cx="7774335" cy="932997"/>
          </a:xfrm>
          <a:prstGeom prst="roundRect">
            <a:avLst>
              <a:gd name="adj" fmla="val 4466"/>
            </a:avLst>
          </a:prstGeom>
          <a:gradFill>
            <a:gsLst>
              <a:gs pos="0">
                <a:srgbClr val="547D28"/>
              </a:gs>
              <a:gs pos="50000">
                <a:srgbClr val="7AB539"/>
              </a:gs>
              <a:gs pos="100000">
                <a:srgbClr val="92D94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836935" y="1464025"/>
            <a:ext cx="7241309" cy="75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Obtención y limpieza de datos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-150094" y="462386"/>
            <a:ext cx="5293474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Título de la sesión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-150094" y="2392218"/>
            <a:ext cx="4368281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Aprendizajes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/>
          <p:nvPr/>
        </p:nvSpPr>
        <p:spPr>
          <a:xfrm>
            <a:off x="1017556" y="2333286"/>
            <a:ext cx="5948218" cy="2358787"/>
          </a:xfrm>
          <a:prstGeom prst="roundRect">
            <a:avLst>
              <a:gd name="adj" fmla="val 2778"/>
            </a:avLst>
          </a:prstGeom>
          <a:gradFill>
            <a:gsLst>
              <a:gs pos="0">
                <a:srgbClr val="58751F"/>
              </a:gs>
              <a:gs pos="50000">
                <a:srgbClr val="81AB2C"/>
              </a:gs>
              <a:gs pos="100000">
                <a:srgbClr val="9BCC3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764" y="2830355"/>
            <a:ext cx="322811" cy="32281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 txBox="1"/>
          <p:nvPr/>
        </p:nvSpPr>
        <p:spPr>
          <a:xfrm>
            <a:off x="1245795" y="2885459"/>
            <a:ext cx="6031345" cy="138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2000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Entrada y Salida de Datos.</a:t>
            </a:r>
            <a:endParaRPr lang="es-ES" dirty="0">
              <a:solidFill>
                <a:schemeClr val="lt1"/>
              </a:solidFill>
              <a:ea typeface="Calibri"/>
            </a:endParaRPr>
          </a:p>
          <a:p>
            <a:pPr>
              <a:lnSpc>
                <a:spcPct val="90000"/>
              </a:lnSpc>
              <a:buSzPts val="2000"/>
            </a:pPr>
            <a:endParaRPr lang="en-US" sz="20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Limpieza de Datos.</a:t>
            </a:r>
            <a:endParaRPr lang="es-ES" dirty="0">
              <a:solidFill>
                <a:schemeClr val="lt1"/>
              </a:solidFill>
            </a:endParaRPr>
          </a:p>
          <a:p>
            <a:pPr marL="457200" marR="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Reforzar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profundizar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conceptos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asincrónico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763" y="3424393"/>
            <a:ext cx="322811" cy="32281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597762" y="1129765"/>
            <a:ext cx="3975723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Temáticas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762" y="3942663"/>
            <a:ext cx="322811" cy="322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/>
          <p:nvPr/>
        </p:nvSpPr>
        <p:spPr>
          <a:xfrm>
            <a:off x="6213962" y="-2185849"/>
            <a:ext cx="4701163" cy="7365792"/>
          </a:xfrm>
          <a:prstGeom prst="roundRect">
            <a:avLst>
              <a:gd name="adj" fmla="val 2778"/>
            </a:avLst>
          </a:prstGeom>
          <a:gradFill>
            <a:gsLst>
              <a:gs pos="0">
                <a:srgbClr val="58751F"/>
              </a:gs>
              <a:gs pos="50000">
                <a:srgbClr val="81AB2C"/>
              </a:gs>
              <a:gs pos="100000">
                <a:srgbClr val="9BCC3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" name="Google Shape;124;p4"/>
          <p:cNvGrpSpPr/>
          <p:nvPr/>
        </p:nvGrpSpPr>
        <p:grpSpPr>
          <a:xfrm>
            <a:off x="1459859" y="1377675"/>
            <a:ext cx="3524500" cy="3630571"/>
            <a:chOff x="842747" y="90401"/>
            <a:chExt cx="3524500" cy="3630571"/>
          </a:xfrm>
        </p:grpSpPr>
        <p:sp>
          <p:nvSpPr>
            <p:cNvPr id="125" name="Google Shape;125;p4"/>
            <p:cNvSpPr/>
            <p:nvPr/>
          </p:nvSpPr>
          <p:spPr>
            <a:xfrm>
              <a:off x="842747" y="90401"/>
              <a:ext cx="3524500" cy="35245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l="-24995" r="-24994"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 flipH="1">
              <a:off x="3413435" y="3516041"/>
              <a:ext cx="97637" cy="204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"/>
            <p:cNvSpPr txBox="1"/>
            <p:nvPr/>
          </p:nvSpPr>
          <p:spPr>
            <a:xfrm>
              <a:off x="3413435" y="3516041"/>
              <a:ext cx="97637" cy="204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" name="Google Shape;12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0716" y="1761820"/>
            <a:ext cx="322811" cy="322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3847" y="3650392"/>
            <a:ext cx="322811" cy="32281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"/>
          <p:cNvSpPr txBox="1"/>
          <p:nvPr/>
        </p:nvSpPr>
        <p:spPr>
          <a:xfrm>
            <a:off x="6578869" y="1761820"/>
            <a:ext cx="47190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Sesión Sincrónica (3 hrs)</a:t>
            </a:r>
            <a:endParaRPr sz="2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Entrada y Salida de Datos.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Limpieza de Datos.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Sesión Asincrónica (1 hr)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Actividad de Reforzamiento.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983657" y="424325"/>
            <a:ext cx="4476905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Estructura de la Sesión</a:t>
            </a:r>
            <a:endParaRPr sz="3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7432" y="3773584"/>
            <a:ext cx="3122383" cy="171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4932" y="3773583"/>
            <a:ext cx="3132500" cy="171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55181" y="1401606"/>
            <a:ext cx="3722254" cy="226290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/>
          <p:nvPr/>
        </p:nvSpPr>
        <p:spPr>
          <a:xfrm>
            <a:off x="618012" y="-181020"/>
            <a:ext cx="4951311" cy="7195126"/>
          </a:xfrm>
          <a:prstGeom prst="roundRect">
            <a:avLst>
              <a:gd name="adj" fmla="val 2778"/>
            </a:avLst>
          </a:prstGeom>
          <a:gradFill>
            <a:gsLst>
              <a:gs pos="0">
                <a:srgbClr val="58751F"/>
              </a:gs>
              <a:gs pos="50000">
                <a:srgbClr val="81AB2C"/>
              </a:gs>
              <a:gs pos="100000">
                <a:srgbClr val="9BCC3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endParaRPr lang="es-ES"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63820" y="340630"/>
            <a:ext cx="5349062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3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 Entrada y Salida de Datos</a:t>
            </a:r>
            <a:endParaRPr sz="3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"/>
          <p:cNvSpPr txBox="1"/>
          <p:nvPr/>
        </p:nvSpPr>
        <p:spPr>
          <a:xfrm>
            <a:off x="763257" y="1401606"/>
            <a:ext cx="4719048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Presentación:</a:t>
            </a:r>
            <a:endParaRPr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20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Obtención</a:t>
            </a: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Datos.pptx“</a:t>
            </a:r>
            <a:endParaRPr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Demostración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20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Obtención</a:t>
            </a: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Datos.ipynb</a:t>
            </a: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>
              <a:solidFill>
                <a:schemeClr val="lt1"/>
              </a:solidFill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Actividad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Grupal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 I ):</a:t>
            </a:r>
            <a:endParaRPr dirty="0">
              <a:solidFill>
                <a:schemeClr val="lt1"/>
              </a:solidFill>
            </a:endParaRPr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“Caso Valor </a:t>
            </a:r>
            <a:r>
              <a:rPr lang="en-US" sz="20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UF.ipynb</a:t>
            </a: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42" name="Google Shape;142;p5"/>
          <p:cNvPicPr preferRelativeResize="0"/>
          <p:nvPr/>
        </p:nvPicPr>
        <p:blipFill rotWithShape="1">
          <a:blip r:embed="rId6">
            <a:alphaModFix/>
          </a:blip>
          <a:srcRect t="5922" r="26511" b="27105"/>
          <a:stretch/>
        </p:blipFill>
        <p:spPr>
          <a:xfrm>
            <a:off x="5863820" y="3900964"/>
            <a:ext cx="2738098" cy="140359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7">
            <a:alphaModFix/>
          </a:blip>
          <a:srcRect t="4758" r="25312" b="26706"/>
          <a:stretch/>
        </p:blipFill>
        <p:spPr>
          <a:xfrm>
            <a:off x="8916308" y="3863460"/>
            <a:ext cx="2864630" cy="1478604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144" name="Google Shape;144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11617" y="1556704"/>
            <a:ext cx="3409381" cy="1917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2137" y="2536001"/>
            <a:ext cx="3600823" cy="2261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101" y="-151545"/>
            <a:ext cx="5176043" cy="72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/>
          <p:nvPr/>
        </p:nvSpPr>
        <p:spPr>
          <a:xfrm>
            <a:off x="6247114" y="495846"/>
            <a:ext cx="4211409" cy="978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14350" marR="0" lvl="0" indent="-5143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AutoNum type="arabicPeriod" startAt="2"/>
            </a:pPr>
            <a:r>
              <a:rPr lang="en-US" sz="3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Limpieza de Datos.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985532" y="1391878"/>
            <a:ext cx="4719048" cy="8248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Presentación:</a:t>
            </a:r>
            <a:endParaRPr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"Limpieza de datos.pptx “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Demostración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“Limpieza de </a:t>
            </a:r>
            <a:r>
              <a:rPr lang="en-US" sz="20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Datos.ipynb</a:t>
            </a: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Actividad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Grupal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 II ):</a:t>
            </a:r>
            <a:endParaRPr dirty="0">
              <a:solidFill>
                <a:schemeClr val="lt1"/>
              </a:solidFill>
            </a:endParaRPr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“Limpieza </a:t>
            </a:r>
            <a:r>
              <a:rPr lang="en-US" sz="20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Sueldos</a:t>
            </a: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San Francisco.pptx”</a:t>
            </a:r>
            <a:endParaRPr>
              <a:solidFill>
                <a:schemeClr val="lt1"/>
              </a:solidFill>
            </a:endParaRPr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“Limpieza </a:t>
            </a:r>
            <a:r>
              <a:rPr lang="en-US" sz="20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Sueldos</a:t>
            </a: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San </a:t>
            </a:r>
            <a:r>
              <a:rPr lang="en-US" sz="20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Francisco.ipynb</a:t>
            </a: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>
              <a:solidFill>
                <a:schemeClr val="lt1"/>
              </a:solidFill>
            </a:endParaRPr>
          </a:p>
          <a:p>
            <a:pPr marL="457200" marR="0" lvl="0" indent="-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“Autoevaluación.xlsx”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        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25"/>
          <p:cNvPicPr preferRelativeResize="0"/>
          <p:nvPr/>
        </p:nvPicPr>
        <p:blipFill rotWithShape="1">
          <a:blip r:embed="rId5">
            <a:alphaModFix/>
          </a:blip>
          <a:srcRect l="1" t="9243" r="46289" b="38478"/>
          <a:stretch/>
        </p:blipFill>
        <p:spPr>
          <a:xfrm>
            <a:off x="6026200" y="2904681"/>
            <a:ext cx="3215889" cy="1760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4294" y="1555967"/>
            <a:ext cx="3273685" cy="1987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4295" y="3785035"/>
            <a:ext cx="3273685" cy="181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41611" y="1782518"/>
            <a:ext cx="2679050" cy="150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73187" y="3956361"/>
            <a:ext cx="2615898" cy="1471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/>
          <p:nvPr/>
        </p:nvSpPr>
        <p:spPr>
          <a:xfrm>
            <a:off x="6031345" y="1716980"/>
            <a:ext cx="6633676" cy="2715491"/>
          </a:xfrm>
          <a:prstGeom prst="roundRect">
            <a:avLst>
              <a:gd name="adj" fmla="val 2778"/>
            </a:avLst>
          </a:prstGeom>
          <a:gradFill>
            <a:gsLst>
              <a:gs pos="0">
                <a:srgbClr val="547D28"/>
              </a:gs>
              <a:gs pos="50000">
                <a:srgbClr val="7AB539"/>
              </a:gs>
              <a:gs pos="100000">
                <a:srgbClr val="92D94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8"/>
          <p:cNvSpPr txBox="1"/>
          <p:nvPr/>
        </p:nvSpPr>
        <p:spPr>
          <a:xfrm>
            <a:off x="662593" y="250586"/>
            <a:ext cx="4626122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3. Desafío Sesión</a:t>
            </a:r>
            <a:endParaRPr sz="3200" b="0" i="0" u="none" strike="noStrike" cap="none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/>
          <p:cNvSpPr txBox="1"/>
          <p:nvPr/>
        </p:nvSpPr>
        <p:spPr>
          <a:xfrm>
            <a:off x="6880633" y="2266225"/>
            <a:ext cx="53115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Actividad Asin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crónica</a:t>
            </a: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“Caso API UN Comtrade.pptx”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Notebook </a:t>
            </a: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“Caso API UN Comtrade.ipynb”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4619" y="1893455"/>
            <a:ext cx="3904016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2430" y="2069833"/>
            <a:ext cx="3328393" cy="1872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930564" y="32838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Cierre de la Sesión</a:t>
            </a:r>
            <a:endParaRPr sz="32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</Words>
  <Application>Microsoft Office PowerPoint</Application>
  <PresentationFormat>Panorámica</PresentationFormat>
  <Paragraphs>72</Paragraphs>
  <Slides>13</Slides>
  <Notes>13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Tema de Office</vt:lpstr>
      <vt:lpstr>Presentación de la sesión</vt:lpstr>
      <vt:lpstr>Repaso y Activación de Conceptos: “Preparándonos para avanzar”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Cierre de la Sesión</vt:lpstr>
      <vt:lpstr>Recapitulación y Reflexión:   “Lo que hemos aprendido hoy”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la sesión</dc:title>
  <dc:creator>Kibernum</dc:creator>
  <cp:lastModifiedBy>Diseño ITA</cp:lastModifiedBy>
  <cp:revision>23</cp:revision>
  <dcterms:created xsi:type="dcterms:W3CDTF">2023-01-03T12:28:26Z</dcterms:created>
  <dcterms:modified xsi:type="dcterms:W3CDTF">2025-10-06T15:53:12Z</dcterms:modified>
</cp:coreProperties>
</file>